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8"/>
  </p:notesMasterIdLst>
  <p:sldIdLst>
    <p:sldId id="256" r:id="rId2"/>
    <p:sldId id="295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0" r:id="rId13"/>
    <p:sldId id="269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</p:sldIdLst>
  <p:sldSz cx="12192000" cy="6858000"/>
  <p:notesSz cx="6858000" cy="9144000"/>
  <p:embeddedFontLst>
    <p:embeddedFont>
      <p:font typeface="Calibri" panose="020F0502020204030204" pitchFamily="34" charset="0"/>
      <p:regular r:id="rId39"/>
      <p:bold r:id="rId40"/>
      <p:italic r:id="rId41"/>
      <p:boldItalic r:id="rId42"/>
    </p:embeddedFont>
    <p:embeddedFont>
      <p:font typeface="Calibri Light" panose="020F0302020204030204" pitchFamily="34" charset="0"/>
      <p:regular r:id="rId43"/>
      <p:italic r:id="rId44"/>
    </p:embeddedFont>
    <p:embeddedFont>
      <p:font typeface="微軟正黑體" panose="020B0604030504040204" pitchFamily="34" charset="-120"/>
      <p:regular r:id="rId45"/>
      <p:bold r:id="rId46"/>
    </p:embeddedFont>
    <p:embeddedFont>
      <p:font typeface="標楷體" panose="03000509000000000000" pitchFamily="65" charset="-120"/>
      <p:regular r:id="rId47"/>
    </p:embeddedFont>
    <p:embeddedFont>
      <p:font typeface="曉聲通雙拼秋茄-繁" pitchFamily="2" charset="-120"/>
      <p:regular r:id="rId48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6278"/>
    <a:srgbClr val="7C8F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16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openxmlformats.org/officeDocument/2006/relationships/font" Target="fonts/font9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6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5.fntdata"/><Relationship Id="rId48" Type="http://schemas.openxmlformats.org/officeDocument/2006/relationships/font" Target="fonts/font10.fntdata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8.fntdata"/><Relationship Id="rId20" Type="http://schemas.openxmlformats.org/officeDocument/2006/relationships/slide" Target="slides/slide19.xml"/><Relationship Id="rId41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94B1BF-620F-47BF-AA95-4BA6A168DA59}" type="datetimeFigureOut">
              <a:rPr lang="zh-TW" altLang="en-US" smtClean="0"/>
              <a:t>2025/2/6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D11DA-2B78-4873-A9F1-ADC97DB9DE0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3893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13F7410-65B7-4FA6-9D9C-9FCEFD2BFC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6210D56-A6BD-4068-95CD-8FC3E2EC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33A3A3D-3EAE-4F7B-8643-83EBB6767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B9D7955-4E83-47D6-B4AB-E52C6F315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20980C2-9D5D-4759-AE7B-AA4DE4E71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0731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FF8B68C-22A7-492C-801D-6EA13B383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391D1CE5-9E4E-41F9-A45C-CC5414F3ED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1561EFB-62B9-452F-BFFD-BF7A50E2D2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D1D2032-29EE-475D-84CF-7E999A518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65757037-CB22-4EE0-824E-68C7DD73A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660441B-F5D5-425E-A579-D993CEA24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1665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A7181F5-BD44-4A06-A567-173D1F354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CB69BE7-21D1-42B8-97FC-F1EA7B4AB9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F332B73-114B-4230-9EB6-849891210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78FACFA-2054-44BD-AE0A-EF992DDCE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DF41C79-4B68-4343-BE1F-135BBB347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37920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DBB6025-9B94-47CE-B304-BCB6CA8408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DFCF3D77-B951-4427-8BD5-9F7932921C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E92D405-1418-4EA4-8DF9-50AB57CDE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39006A2-9893-4CD4-94E1-6E4DA2142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D4ED9A6-7613-4404-B588-960878C6B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3555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718596"/>
            <a:ext cx="12192000" cy="1325563"/>
          </a:xfrm>
        </p:spPr>
        <p:txBody>
          <a:bodyPr>
            <a:noAutofit/>
          </a:bodyPr>
          <a:lstStyle>
            <a:lvl1pPr algn="ctr">
              <a:defRPr sz="18000">
                <a:solidFill>
                  <a:schemeClr val="tx1"/>
                </a:solidFill>
                <a:latin typeface="曉聲通雙拼秋茄-繁" pitchFamily="2" charset="-120"/>
                <a:ea typeface="曉聲通雙拼秋茄-繁" pitchFamily="2" charset="-120"/>
              </a:defRPr>
            </a:lvl1pPr>
          </a:lstStyle>
          <a:p>
            <a:r>
              <a:rPr lang="zh-TW" altLang="en-US" dirty="0"/>
              <a:t>編輯</a:t>
            </a:r>
          </a:p>
        </p:txBody>
      </p:sp>
      <p:sp>
        <p:nvSpPr>
          <p:cNvPr id="8" name="橢圓 7">
            <a:extLst>
              <a:ext uri="{FF2B5EF4-FFF2-40B4-BE49-F238E27FC236}">
                <a16:creationId xmlns:a16="http://schemas.microsoft.com/office/drawing/2014/main" id="{F372C801-9E16-4A1A-BC1E-64042E113FFA}"/>
              </a:ext>
            </a:extLst>
          </p:cNvPr>
          <p:cNvSpPr/>
          <p:nvPr userDrawn="1"/>
        </p:nvSpPr>
        <p:spPr>
          <a:xfrm>
            <a:off x="304800" y="302346"/>
            <a:ext cx="835632" cy="835632"/>
          </a:xfrm>
          <a:prstGeom prst="ellipse">
            <a:avLst/>
          </a:prstGeom>
          <a:solidFill>
            <a:srgbClr val="466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內容版面配置區 2">
            <a:extLst>
              <a:ext uri="{FF2B5EF4-FFF2-40B4-BE49-F238E27FC236}">
                <a16:creationId xmlns:a16="http://schemas.microsoft.com/office/drawing/2014/main" id="{376888C7-8FB6-4EB1-8C5A-A1E9121ED609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304800" y="5257495"/>
            <a:ext cx="11582399" cy="871162"/>
          </a:xfrm>
        </p:spPr>
        <p:txBody>
          <a:bodyPr anchor="ctr">
            <a:noAutofit/>
          </a:bodyPr>
          <a:lstStyle>
            <a:lvl1pPr marL="0" indent="0" algn="l">
              <a:buNone/>
              <a:defRPr sz="4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TW" dirty="0" err="1"/>
              <a:t>english</a:t>
            </a:r>
            <a:endParaRPr lang="zh-TW" altLang="en-US" dirty="0"/>
          </a:p>
        </p:txBody>
      </p:sp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DA3CA7C8-81F5-471C-9421-EB8D22DC7AEB}"/>
              </a:ext>
            </a:extLst>
          </p:cNvPr>
          <p:cNvCxnSpPr>
            <a:cxnSpLocks/>
          </p:cNvCxnSpPr>
          <p:nvPr userDrawn="1"/>
        </p:nvCxnSpPr>
        <p:spPr>
          <a:xfrm>
            <a:off x="9507894" y="1137978"/>
            <a:ext cx="2684106" cy="0"/>
          </a:xfrm>
          <a:prstGeom prst="line">
            <a:avLst/>
          </a:prstGeom>
          <a:ln w="57150" cap="rnd">
            <a:solidFill>
              <a:srgbClr val="466278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FB80BC4D-F233-4C6D-86D3-95B44998F279}"/>
              </a:ext>
            </a:extLst>
          </p:cNvPr>
          <p:cNvSpPr txBox="1"/>
          <p:nvPr userDrawn="1"/>
        </p:nvSpPr>
        <p:spPr>
          <a:xfrm>
            <a:off x="9507894" y="396995"/>
            <a:ext cx="26747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第三課</a:t>
            </a:r>
            <a:endParaRPr lang="en-US" altLang="zh-TW" sz="2000" b="1" dirty="0">
              <a:solidFill>
                <a:srgbClr val="46627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明鳳英</a:t>
            </a:r>
            <a:r>
              <a:rPr lang="en-US" altLang="zh-TW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〈</a:t>
            </a:r>
            <a:r>
              <a:rPr lang="zh-TW" altLang="en-US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鳳梨一牛車</a:t>
            </a:r>
            <a:r>
              <a:rPr lang="en-US" altLang="zh-TW" sz="2000" b="1" dirty="0">
                <a:solidFill>
                  <a:srgbClr val="46627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〉</a:t>
            </a:r>
            <a:endParaRPr lang="zh-TW" altLang="en-US" sz="2000" b="1" dirty="0">
              <a:solidFill>
                <a:srgbClr val="46627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79903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CE99BA7-4964-4616-8D11-7E17D51174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8C11372-D218-4731-A9CD-D0F8868E0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E606B90-213B-4E1C-8B66-009C2A73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A4A2D76-5D1C-46BE-867E-F74E250C4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6085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93DE685-61DE-4616-A6AB-EB69CBD65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21F32F1-67BB-4CFE-971A-666B30099B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A902F26-6D06-4C5A-B81B-083CC6B51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8DAA74D-D3BD-476E-86D6-10FFF9D0B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C5ACD7B-56EF-4CB7-8715-CDD37C1B2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8775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353430-0ECF-4334-B311-1D0F9CC33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6E675BC-EB70-452B-AA5A-7AD22D487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A918D2C-E194-4526-967E-71441FFBA9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B7446B5-753F-4D34-9BC5-EA1BA08EB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0A576C-E06A-414C-A297-CD746CEB3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F367BAF-36D0-458F-85DD-6797F80B1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9801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C05586A-00EC-4700-8DD7-4EF66C620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A49D7AA-1352-4DAC-AD5D-4A16B9D472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2D9693A7-1444-4567-AFB4-5AEAB0B59F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2FBDCDCD-D5CC-4733-812E-40F9E74D29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8EFCE14C-8F9A-4DB5-A581-78FB71A1D1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E10BB8C8-0944-46E2-B0FC-B8AF7C6C8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6AAAF4A1-F46E-4184-A078-B546BEA4B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704688ED-C2E8-4DB4-B4A3-C36C95B3A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6790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0AA83C1-8DFE-4A16-AC50-D64831BB6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AAAE112B-6AA8-409A-B0A0-D765F0A06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7A4C4AC2-D04C-47E4-8C91-FB914D153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A579E8A5-A383-42BB-9E95-77F7BD25E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8345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D1D0B2D8-5D6D-4CC5-88CF-39B6EEEC2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29F792A7-572C-45EE-8BE0-883935481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FC4765B-9713-47A5-9D8C-D4B09C313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0794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23EFCB8-905D-4EB4-8960-D0442DA08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D1ADBDF-3C5C-4446-A944-7F09540D4D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2956764-246F-4475-9893-8683791E0B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0B7D7F6-4DD2-4478-A002-33B0BBBCA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60C4AE-27D8-47C6-8CE8-1FE948D7F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D1B89CF4-12C9-48F6-9A1C-23EAFD710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6203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2E6A718B-D48D-454E-8D2D-A70C78275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A71E2AC-1723-488B-9ED0-C4FD6760A6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F10DEC6-ED8F-4F0A-B928-1205F2A126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9FBD636-8EE3-4B70-BB84-3BDE912D0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BD0B511-45B7-4058-B0B2-AAEE5A1ACA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6043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6D06191-CADB-48D7-A474-9C8FD6BEC2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837" y="1122363"/>
            <a:ext cx="11344589" cy="2387600"/>
          </a:xfrm>
        </p:spPr>
        <p:txBody>
          <a:bodyPr anchor="ctr">
            <a:normAutofit/>
          </a:bodyPr>
          <a:lstStyle/>
          <a:p>
            <a:r>
              <a:rPr lang="zh-TW" altLang="en-US" sz="13800" dirty="0">
                <a:latin typeface="標楷體" panose="03000509000000000000" pitchFamily="65" charset="-120"/>
                <a:ea typeface="標楷體" panose="03000509000000000000" pitchFamily="65" charset="-120"/>
              </a:rPr>
              <a:t>臺灣文學教材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8EDBA8E-7EC1-4055-AFD4-87B12C36AF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第三課│明鳳英</a:t>
            </a:r>
            <a:r>
              <a:rPr lang="en-US" altLang="zh-TW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〈</a:t>
            </a:r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鳳梨一牛車</a:t>
            </a:r>
            <a:r>
              <a:rPr lang="en-US" altLang="zh-TW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〉</a:t>
            </a:r>
          </a:p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生詞簡報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EA51D1F-DCDD-405C-A049-A53D57B84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3779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85BAE53E-02D4-42F8-B300-A71E6BA60ED3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09F7DC0-F0C8-43EE-B16C-B8BAFB391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描寫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0A5EFC8-D944-448C-BEBC-67125595F69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depict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09623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D3C7EA71-F86C-4F55-9893-266FA881834F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B0C2E9AD-93F8-4B5A-B013-B9D936A07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保存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1A318D2-8212-4A57-AA87-C0D0E63D0DB0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preserve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589699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84F0D4E3-1B05-49EC-B71A-CD9B7ECFED0B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4209A7D1-370D-49A9-A499-EE4AEBA12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特殊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ED29D05-DCE6-497A-A535-05FDB352788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special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152213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114A5204-AE51-4A1F-8AC7-FBB00E17655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1D9FCA0D-EF4F-468F-B36A-B019E71ED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故鄉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DF2231C-CC5F-467C-9E5E-90ACFD1FDF02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sz="3600" dirty="0"/>
              <a:t>hometown</a:t>
            </a:r>
            <a:endParaRPr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6771222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00829222-B9B0-4420-A29D-B72CB13E5E3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C688DC84-2F2E-4FF2-9954-B7E7C3D18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懷念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A2BD730-8807-4F8E-A7A5-655772DC3A7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reminisce; to cherish the memory of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269410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184D57CC-31C5-4B54-ADDC-F472285DFAD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D7ECFFE-B21D-4E81-95F9-736D8C4E1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衝突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9978A12-9A3E-484E-815F-028C8E4FF37C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conflict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078762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F40B11C6-CA8D-4111-AD94-5BC1C0194D4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2146618-CF48-4C5E-AE3E-95B33FC11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挑戰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9D0030A-832C-4DF4-9C37-0886C71DC35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>
                <a:ea typeface="標楷體" panose="03000509000000000000" pitchFamily="65" charset="-120"/>
              </a:rPr>
              <a:t>challenge</a:t>
            </a:r>
            <a:endParaRPr lang="zh-TW" altLang="en-US" dirty="0"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65597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417066D-A82F-4196-AB70-A91F3CAD070F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8A2CAC02-F5B1-4596-B5F8-4B81B43EA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嘰嘰喳喳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8BD1C02-8DCB-40D9-8A22-84EF53CA1F8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chirping; chattering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898655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8703DB22-424E-43B8-ACCB-FB9C5D90E0F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21662F7-0E50-4B93-B6B0-D1758B22C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燈火通明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34C0E10-6377-4479-9557-9C75E9235C6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be brightly lit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890606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29DD0E0C-4BEF-4F3B-8F4E-1A0E563CBAD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B80E08F-7940-44A8-A856-B8BAC13F4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掀起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9BD362C-A513-4A3E-9CF3-3570D686EDD9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stir up; to set off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60358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>
            <a:extLst>
              <a:ext uri="{FF2B5EF4-FFF2-40B4-BE49-F238E27FC236}">
                <a16:creationId xmlns:a16="http://schemas.microsoft.com/office/drawing/2014/main" id="{753B4B80-66EE-41F3-8A37-9DFA62A9AC2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A511EED-BF5B-4A5D-AA63-58EA17D2D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98419"/>
            <a:ext cx="12192000" cy="1325563"/>
          </a:xfrm>
        </p:spPr>
        <p:txBody>
          <a:bodyPr/>
          <a:lstStyle/>
          <a:p>
            <a:r>
              <a:rPr lang="zh-TW" altLang="en-US" sz="18000" dirty="0"/>
              <a:t>安置</a:t>
            </a:r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ABF4B61D-B6A8-4423-90D7-ACE3561C5E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find a place for; to help settle down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10009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11A759A-226E-487C-8859-79F507837ED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4B9CA62-26F6-4334-98E9-3D2493F49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5000" dirty="0"/>
              <a:t>歡聲雷動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A876D14-3FD4-4440-9CFB-C36914C80753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burst into thunderous applause and cheer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838340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91AEA32-3B28-4B9C-8F27-B4D6B459770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B9FC8ED2-4EAD-4CFE-830A-2B6BE81591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無所謂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F3277F1-683F-4659-A5A6-E233565362FB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be indifferent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475483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12439DCE-1F69-4623-890D-D17CDCA8EEDC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6EC36136-45F0-4254-8C4C-A17EED09B5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定期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3D0585D-3D1F-48D8-8AE8-177370BED84C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at regular intervals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006512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DC116D9-D19E-46A7-AAF1-E4B911692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官餉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35F465E-70EB-425A-BF89-177F6C221D2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military pay; officer's salary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7932C44-757C-4BB8-8112-3ED4EA0E02C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9188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8318FD9-74BD-4BFB-9441-F9250874D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驚人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588AB4C-D334-413A-B0F5-2D7AFF44E76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sz="3600" dirty="0">
                <a:ea typeface="標楷體" panose="03000509000000000000" pitchFamily="65" charset="-120"/>
              </a:rPr>
              <a:t>astonishing; amazing</a:t>
            </a:r>
            <a:endParaRPr lang="zh-TW" altLang="en-US" sz="3600" dirty="0">
              <a:ea typeface="標楷體" panose="03000509000000000000" pitchFamily="65" charset="-12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565A77F-1B25-4767-9E03-A12B637D48C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4051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D5E9160-ABD0-47F5-BA6E-B10675231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撩動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20E3C74-E8CC-413F-BBDD-BB64B151847A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stir; to provoke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71A136E-4201-4BC2-A7C0-2EEDE44EFCB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7792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C292F9-C526-48F8-893A-17D27EDEF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短缺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53A7E85-FDBC-480F-949B-F857E1D197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shortage; insufficient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450A314-9666-470C-8D51-97712B7BA1E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5223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B073921-2124-4751-AC62-8B6B3C71523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050FE81F-1B2C-455B-9C1E-CD1D0F39A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傷腦筋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53071B5-5442-44B9-966C-24CB9BB5E81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worry; to be troublesome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83499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ED9F036-A6D0-46BB-97E5-31C854E9F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起義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2E9E6BF-698D-4FD6-B99F-BA205C39DFBA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revolt; to start an uprising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18FAB3F-ECEF-40F3-AE64-0038B928CC9A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0457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0CCC380B-4558-4790-88F1-C3659D78CCC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454DC57B-5EB8-4799-82E7-BD60B2518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領頭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1181C36-4BFB-4655-B684-A22BA25CE0C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take the lead; to be the first to do </a:t>
            </a:r>
            <a:r>
              <a:rPr lang="en-US" altLang="zh-TW" dirty="0" err="1"/>
              <a:t>sth</a:t>
            </a:r>
            <a:r>
              <a:rPr lang="en-US" altLang="zh-TW" dirty="0"/>
              <a:t>.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01323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>
            <a:extLst>
              <a:ext uri="{FF2B5EF4-FFF2-40B4-BE49-F238E27FC236}">
                <a16:creationId xmlns:a16="http://schemas.microsoft.com/office/drawing/2014/main" id="{753B4B80-66EE-41F3-8A37-9DFA62A9AC25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A511EED-BF5B-4A5D-AA63-58EA17D2D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98419"/>
            <a:ext cx="12192000" cy="1325563"/>
          </a:xfrm>
        </p:spPr>
        <p:txBody>
          <a:bodyPr/>
          <a:lstStyle/>
          <a:p>
            <a:r>
              <a:rPr lang="zh-TW" altLang="en-US" sz="18000" dirty="0"/>
              <a:t>眷村</a:t>
            </a:r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ABF4B61D-B6A8-4423-90D7-ACE3561C5E9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military dependents' village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28800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FF810F3-4EC3-42C5-9186-D8E7495B5E2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311DD9E-3A58-460E-BB94-CC255547C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革命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7F9502-19E9-40FF-8395-578653C7703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revolution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665549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7C21AF0-CFB8-4BDC-B3F9-7CFF281BED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堂堂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F3390A3-F774-4C28-96E6-C06237E2A77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>
                <a:ea typeface="標楷體" panose="03000509000000000000" pitchFamily="65" charset="-120"/>
              </a:rPr>
              <a:t>dignified; stately</a:t>
            </a:r>
            <a:endParaRPr lang="zh-TW" altLang="en-US" dirty="0">
              <a:ea typeface="標楷體" panose="03000509000000000000" pitchFamily="65" charset="-12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AE367C5-EC60-474D-B404-85AE8F6B8CF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458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13D7BA1-42F6-497F-A0FC-B23A8244A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認命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18B226D-FDDC-4332-AC69-AA5D727EB0D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accept one's fate; to resign oneself to destiny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C87E4475-4E73-47A7-AC40-0EBCE26E909E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3915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085A86A5-DD2E-4C40-B592-09A279AD73F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462807E-BE7A-458D-9289-069C62335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豐盛󠇡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D8F621C-6A28-4FD0-85D4-C3BF9B074FE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rich; abundant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288951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682E74C9-A380-4F97-A3D4-F38367DA2DB0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2E6F8E0A-DDF7-4721-AFCD-6AED11BA4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堅持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E04EE54-7E17-4639-BFC9-F5E2D60504A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persist; to insist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343958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101B1CCE-FECB-4B50-9324-C4EDD1B3285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0116A1DA-3C76-4853-A08D-C2806558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不准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01FA41-FD14-418D-A0DD-1A75B3E6B9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to not allow; to forbid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354629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5818A93-3698-4BA0-BEB9-0D83871A3697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48D20D7-2FDF-4D61-85F9-E0C51BEB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挨板子󠇡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FD3168-D49E-4BBE-8891-008DA8FB7C37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sz="3600" dirty="0"/>
              <a:t>(lit.) to be hit with a board; to get spanked; to be punished</a:t>
            </a:r>
            <a:endParaRPr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7693793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B35C1BB-5418-4138-AEC0-2E41A484C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發展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62D269-0569-4A22-BE27-74A798D6C1C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development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2B3C89F3-BF30-41D1-9DBE-D1E65E623669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2194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730CB4B7-6A45-4635-B791-4C42BE650CA8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C43BFD9A-6C5E-42C0-967D-1EC3A69A5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深厚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688FD96-CA35-4FF1-B127-888D5C81C39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profound; deep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25137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CB8C0D66-E11E-450F-99FC-3EAF6B5A4E04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7914C88-D7D7-4BCA-9A0D-E1F153B3A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情誼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AAFA1BB-0F23-4140-B9EF-4BDD9B215F0E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friendship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10221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ACF6BCD3-D7BD-40B6-9F8F-A98F5AA310BB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64A0F54-72C9-450A-82EF-E64BF40D6E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風俗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FFBAF41-DB54-4179-8ACB-8A5C49A08EC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customs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80220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4EC14604-F480-4523-8041-07CD505716E1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5ED78C96-0F9D-41B5-B020-EF7A07E95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多元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A715454-4BAF-4804-8EFD-42C3857663F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diverse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56978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D79669C8-861D-4116-A1A9-FDE64300DDB3}"/>
              </a:ext>
            </a:extLst>
          </p:cNvPr>
          <p:cNvSpPr txBox="1"/>
          <p:nvPr/>
        </p:nvSpPr>
        <p:spPr>
          <a:xfrm>
            <a:off x="304800" y="396995"/>
            <a:ext cx="8356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zh-TW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3FAB8B8-2545-4307-BBBA-BE0239153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融合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A632B5E-22C9-4B9A-9069-4A6CB951302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en-US" altLang="zh-TW" dirty="0"/>
              <a:t>integrated; blended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213292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244</Words>
  <Application>Microsoft Office PowerPoint</Application>
  <PresentationFormat>寬螢幕</PresentationFormat>
  <Paragraphs>109</Paragraphs>
  <Slides>36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36</vt:i4>
      </vt:variant>
    </vt:vector>
  </HeadingPairs>
  <TitlesOfParts>
    <vt:vector size="44" baseType="lpstr">
      <vt:lpstr>曉聲通雙拼秋茄-繁</vt:lpstr>
      <vt:lpstr>微軟正黑體</vt:lpstr>
      <vt:lpstr>Arial</vt:lpstr>
      <vt:lpstr>Calibri</vt:lpstr>
      <vt:lpstr>Calibri Light</vt:lpstr>
      <vt:lpstr>Times New Roman</vt:lpstr>
      <vt:lpstr>標楷體</vt:lpstr>
      <vt:lpstr>Office 佈景主題</vt:lpstr>
      <vt:lpstr>臺灣文學教材</vt:lpstr>
      <vt:lpstr>安置</vt:lpstr>
      <vt:lpstr>眷村</vt:lpstr>
      <vt:lpstr>發展</vt:lpstr>
      <vt:lpstr>深厚</vt:lpstr>
      <vt:lpstr>情誼</vt:lpstr>
      <vt:lpstr>風俗</vt:lpstr>
      <vt:lpstr>多元</vt:lpstr>
      <vt:lpstr>融合</vt:lpstr>
      <vt:lpstr>描寫</vt:lpstr>
      <vt:lpstr>保存</vt:lpstr>
      <vt:lpstr>特殊</vt:lpstr>
      <vt:lpstr>故鄉</vt:lpstr>
      <vt:lpstr>懷念</vt:lpstr>
      <vt:lpstr>衝突</vt:lpstr>
      <vt:lpstr>挑戰</vt:lpstr>
      <vt:lpstr>嘰嘰喳喳</vt:lpstr>
      <vt:lpstr>燈火通明</vt:lpstr>
      <vt:lpstr>掀起</vt:lpstr>
      <vt:lpstr>歡聲雷動</vt:lpstr>
      <vt:lpstr>無所謂</vt:lpstr>
      <vt:lpstr>定期</vt:lpstr>
      <vt:lpstr>官餉</vt:lpstr>
      <vt:lpstr>驚人</vt:lpstr>
      <vt:lpstr>撩動</vt:lpstr>
      <vt:lpstr>短缺</vt:lpstr>
      <vt:lpstr>傷腦筋</vt:lpstr>
      <vt:lpstr>起義</vt:lpstr>
      <vt:lpstr>領頭</vt:lpstr>
      <vt:lpstr>革命</vt:lpstr>
      <vt:lpstr>堂堂</vt:lpstr>
      <vt:lpstr>認命</vt:lpstr>
      <vt:lpstr>豐盛󠇡</vt:lpstr>
      <vt:lpstr>堅持</vt:lpstr>
      <vt:lpstr>不准</vt:lpstr>
      <vt:lpstr>挨板子󠇡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臺灣文化教材</dc:title>
  <dc:creator>MTC</dc:creator>
  <cp:lastModifiedBy>MTC</cp:lastModifiedBy>
  <cp:revision>37</cp:revision>
  <dcterms:created xsi:type="dcterms:W3CDTF">2025-02-03T06:47:17Z</dcterms:created>
  <dcterms:modified xsi:type="dcterms:W3CDTF">2025-02-06T00:48:19Z</dcterms:modified>
</cp:coreProperties>
</file>