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12192000" cy="6858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微軟正黑體" panose="020B0604030504040204" pitchFamily="34" charset="-120"/>
      <p:regular r:id="rId55"/>
      <p:bold r:id="rId56"/>
    </p:embeddedFont>
    <p:embeddedFont>
      <p:font typeface="標楷體" panose="03000509000000000000" pitchFamily="65" charset="-120"/>
      <p:regular r:id="rId57"/>
    </p:embeddedFont>
    <p:embeddedFont>
      <p:font typeface="曉聲通雙拼秋茄-繁" pitchFamily="2" charset="-120"/>
      <p:regular r:id="rId5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937102" y="1137978"/>
            <a:ext cx="2254898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鍾理和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假黎婆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第一課│鍾理和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假黎婆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開墾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open up wasteland for farming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和解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reconcile; reconciliation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假黎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“</a:t>
            </a:r>
            <a:r>
              <a:rPr lang="en-US" altLang="zh-TW" sz="3600" dirty="0" err="1"/>
              <a:t>gàli</a:t>
            </a:r>
            <a:r>
              <a:rPr lang="en-US" altLang="zh-TW" sz="3600" dirty="0"/>
              <a:t>” (Hakka pronunciation) generally refers to</a:t>
            </a:r>
            <a:r>
              <a:rPr lang="zh-TW" altLang="en-US" sz="3600" dirty="0"/>
              <a:t> </a:t>
            </a:r>
            <a:r>
              <a:rPr lang="en-US" altLang="zh-TW" sz="3600" dirty="0"/>
              <a:t>members of the "Mountains Indigenous" tribes of Taiwan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街坊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neighbors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便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半信半疑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half doubting; skeptical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笑瞇瞇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with a smile that makes one squint; also known as "</a:t>
            </a:r>
            <a:r>
              <a:rPr lang="zh-TW" altLang="en-US" sz="3600" dirty="0">
                <a:ea typeface="標楷體" panose="03000509000000000000" pitchFamily="65" charset="-120"/>
              </a:rPr>
              <a:t>笑咪咪</a:t>
            </a:r>
            <a:r>
              <a:rPr lang="en-US" altLang="zh-TW" sz="3600" dirty="0">
                <a:ea typeface="標楷體" panose="03000509000000000000" pitchFamily="65" charset="-120"/>
              </a:rPr>
              <a:t>"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眉宇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facial features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sparkle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慈愛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affectionate; loving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家境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family background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溫馨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warm and pleasant; cozy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光輝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radiance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刺花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tattoo; art native to the Paiwan tribe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meaning; significance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長衫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a traditional blue shirt worn by Hakka women; also known as "</a:t>
            </a:r>
            <a:r>
              <a:rPr lang="zh-TW" altLang="en-US" sz="3600" dirty="0">
                <a:ea typeface="標楷體" panose="03000509000000000000" pitchFamily="65" charset="-120"/>
              </a:rPr>
              <a:t>藍衫</a:t>
            </a:r>
            <a:r>
              <a:rPr lang="en-US" altLang="zh-TW" sz="3600" dirty="0">
                <a:ea typeface="標楷體" panose="03000509000000000000" pitchFamily="65" charset="-120"/>
              </a:rPr>
              <a:t>"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迷糊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confused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grab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下頷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chin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顯然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clearly; obviously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煩心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disturbed; vexed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相戀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love each other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pounce; to throw oneself at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000" dirty="0">
                <a:ea typeface="標楷體" panose="03000509000000000000" pitchFamily="65" charset="-120"/>
              </a:rPr>
              <a:t>(</a:t>
            </a:r>
            <a:r>
              <a:rPr lang="en-US" altLang="zh-TW" sz="3000" dirty="0" err="1">
                <a:ea typeface="標楷體" panose="03000509000000000000" pitchFamily="65" charset="-120"/>
              </a:rPr>
              <a:t>Hakkanese</a:t>
            </a:r>
            <a:r>
              <a:rPr lang="en-US" altLang="zh-TW" sz="3000" dirty="0">
                <a:ea typeface="標楷體" panose="03000509000000000000" pitchFamily="65" charset="-120"/>
              </a:rPr>
              <a:t>) a suffix used in the phrase "</a:t>
            </a:r>
            <a:r>
              <a:rPr lang="zh-TW" altLang="en-US" sz="3000" dirty="0">
                <a:ea typeface="標楷體" panose="03000509000000000000" pitchFamily="65" charset="-120"/>
              </a:rPr>
              <a:t>小狗牯</a:t>
            </a:r>
            <a:r>
              <a:rPr lang="en-US" altLang="zh-TW" sz="3000" dirty="0">
                <a:ea typeface="標楷體" panose="03000509000000000000" pitchFamily="65" charset="-120"/>
              </a:rPr>
              <a:t>", a term of endearment for young boys; here, the author has substituted "</a:t>
            </a:r>
            <a:r>
              <a:rPr lang="zh-TW" altLang="en-US" sz="3000" dirty="0">
                <a:ea typeface="標楷體" panose="03000509000000000000" pitchFamily="65" charset="-120"/>
              </a:rPr>
              <a:t>牯</a:t>
            </a:r>
            <a:r>
              <a:rPr lang="en-US" altLang="zh-TW" sz="3000" dirty="0">
                <a:ea typeface="標楷體" panose="03000509000000000000" pitchFamily="65" charset="-120"/>
              </a:rPr>
              <a:t>" with "</a:t>
            </a:r>
            <a:r>
              <a:rPr lang="zh-TW" altLang="en-US" sz="3000" dirty="0">
                <a:ea typeface="標楷體" panose="03000509000000000000" pitchFamily="65" charset="-120"/>
              </a:rPr>
              <a:t>古</a:t>
            </a:r>
            <a:r>
              <a:rPr lang="en-US" altLang="zh-TW" sz="3000" dirty="0">
                <a:ea typeface="標楷體" panose="03000509000000000000" pitchFamily="65" charset="-120"/>
              </a:rPr>
              <a:t>"</a:t>
            </a:r>
            <a:endParaRPr lang="zh-TW" altLang="en-US" sz="30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綽號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nickname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娘家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 married woman's birth family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誠實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honest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和氣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friendly; polite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剽悍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quick and fierce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勇猛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brave and fierce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51654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200" dirty="0">
                <a:ea typeface="標楷體" panose="03000509000000000000" pitchFamily="65" charset="-120"/>
              </a:rPr>
              <a:t>appearance</a:t>
            </a:r>
            <a:r>
              <a:rPr lang="zh-TW" altLang="en-US" sz="3200" dirty="0">
                <a:ea typeface="標楷體" panose="03000509000000000000" pitchFamily="65" charset="-120"/>
              </a:rPr>
              <a:t> </a:t>
            </a:r>
            <a:r>
              <a:rPr lang="en-US" altLang="zh-TW" sz="3200" dirty="0">
                <a:ea typeface="標楷體" panose="03000509000000000000" pitchFamily="65" charset="-120"/>
              </a:rPr>
              <a:t>(here, “</a:t>
            </a:r>
            <a:r>
              <a:rPr lang="zh-TW" altLang="en-US" sz="3200" dirty="0">
                <a:ea typeface="標楷體" panose="03000509000000000000" pitchFamily="65" charset="-120"/>
              </a:rPr>
              <a:t>象</a:t>
            </a:r>
            <a:r>
              <a:rPr lang="en-US" altLang="zh-TW" sz="3200" dirty="0">
                <a:ea typeface="標楷體" panose="03000509000000000000" pitchFamily="65" charset="-120"/>
              </a:rPr>
              <a:t>”refers to one’s physical appearance or disposition; nowadays, it has been replaced by the character "</a:t>
            </a:r>
            <a:r>
              <a:rPr lang="zh-TW" altLang="en-US" sz="3200" dirty="0">
                <a:ea typeface="標楷體" panose="03000509000000000000" pitchFamily="65" charset="-120"/>
              </a:rPr>
              <a:t>相</a:t>
            </a:r>
            <a:r>
              <a:rPr lang="en-US" altLang="zh-TW" sz="3200" dirty="0">
                <a:ea typeface="標楷體" panose="03000509000000000000" pitchFamily="65" charset="-120"/>
              </a:rPr>
              <a:t>")</a:t>
            </a:r>
            <a:endParaRPr lang="zh-TW" altLang="en-US" sz="3200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877045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孤拔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 indigenous-style knife resembling a machete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9778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肺結核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pneumonia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wrap around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51491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苦心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 effortful attempt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48380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焦躁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anxiety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437101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不󠇡亢不卑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neither arrogant nor humble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29489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稱󠇡心合意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 to one's liking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78352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悲憤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sad and angry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60017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2620D07-C2E4-40C5-B54C-1B7AD931E9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20E7388-E2DD-40D8-8D04-E407BD54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要飯的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980720-3FAC-4C42-9CB0-982BA94FC0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beggar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4891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過世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pass away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原住民族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Indigenous people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族群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ethnic group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尊嚴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dignity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真摯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sincere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343</Words>
  <Application>Microsoft Office PowerPoint</Application>
  <PresentationFormat>寬螢幕</PresentationFormat>
  <Paragraphs>139</Paragraphs>
  <Slides>46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4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家境</vt:lpstr>
      <vt:lpstr>相戀</vt:lpstr>
      <vt:lpstr>肺結核</vt:lpstr>
      <vt:lpstr>過世</vt:lpstr>
      <vt:lpstr>原住民族</vt:lpstr>
      <vt:lpstr>族群</vt:lpstr>
      <vt:lpstr>尊嚴</vt:lpstr>
      <vt:lpstr>真摯</vt:lpstr>
      <vt:lpstr>開墾</vt:lpstr>
      <vt:lpstr>和解</vt:lpstr>
      <vt:lpstr>假黎</vt:lpstr>
      <vt:lpstr>街坊</vt:lpstr>
      <vt:lpstr>便</vt:lpstr>
      <vt:lpstr>半信半疑</vt:lpstr>
      <vt:lpstr>笑瞇瞇</vt:lpstr>
      <vt:lpstr>眉宇 </vt:lpstr>
      <vt:lpstr>閃</vt:lpstr>
      <vt:lpstr>慈愛</vt:lpstr>
      <vt:lpstr>溫馨</vt:lpstr>
      <vt:lpstr>光輝</vt:lpstr>
      <vt:lpstr>刺花</vt:lpstr>
      <vt:lpstr>意義</vt:lpstr>
      <vt:lpstr>長衫</vt:lpstr>
      <vt:lpstr>迷糊</vt:lpstr>
      <vt:lpstr>攀</vt:lpstr>
      <vt:lpstr>下頷</vt:lpstr>
      <vt:lpstr>顯然</vt:lpstr>
      <vt:lpstr>煩心</vt:lpstr>
      <vt:lpstr>撲</vt:lpstr>
      <vt:lpstr>古</vt:lpstr>
      <vt:lpstr>綽號</vt:lpstr>
      <vt:lpstr>娘家</vt:lpstr>
      <vt:lpstr>誠實</vt:lpstr>
      <vt:lpstr>和氣</vt:lpstr>
      <vt:lpstr>剽悍</vt:lpstr>
      <vt:lpstr>勇猛</vt:lpstr>
      <vt:lpstr>象</vt:lpstr>
      <vt:lpstr>孤拔</vt:lpstr>
      <vt:lpstr>纏</vt:lpstr>
      <vt:lpstr>苦心</vt:lpstr>
      <vt:lpstr>焦躁</vt:lpstr>
      <vt:lpstr>不󠇡亢不卑</vt:lpstr>
      <vt:lpstr>稱󠇡心合意</vt:lpstr>
      <vt:lpstr>悲憤</vt:lpstr>
      <vt:lpstr>要飯的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31</cp:revision>
  <dcterms:created xsi:type="dcterms:W3CDTF">2025-02-03T06:47:17Z</dcterms:created>
  <dcterms:modified xsi:type="dcterms:W3CDTF">2025-02-06T02:14:32Z</dcterms:modified>
</cp:coreProperties>
</file>